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58" r:id="rId9"/>
    <p:sldId id="263" r:id="rId10"/>
    <p:sldId id="261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66"/>
    <a:srgbClr val="000080"/>
    <a:srgbClr val="0000FF"/>
    <a:srgbClr val="050777"/>
    <a:srgbClr val="0C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4643"/>
  </p:normalViewPr>
  <p:slideViewPr>
    <p:cSldViewPr>
      <p:cViewPr varScale="1">
        <p:scale>
          <a:sx n="115" d="100"/>
          <a:sy n="115" d="100"/>
        </p:scale>
        <p:origin x="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9D3ACC-5F7B-4242-B4B2-1172E22EA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7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9E82B6-7A85-4742-9966-FBAA77A11DF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Why do you think teens abuse prescription drugs?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Answer: All of the above.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Do any of these reasons surprise you?  Some students may not think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improve grades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is a reason.  You can bring up that this reason is growing widely and becoming a huge problem on college campuses.  Many students are abusing stimulants so that they can stay focused for long periods of time and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cram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for an exam.  Many students feel that those who abuse stimulants for academic purposes do have an advantage and this reason for abuse should be considered academic cheating.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Remember that unless you have a prescription, any of these reasons are considered abuse.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Lets look at some more statistics on why teens abuse prescription drugs…(transition to next slide).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49" indent="-37473210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50216127" indent="-48845251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4D1E98-C444-CE48-A419-BC800C7983D9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Why do you think teens abuse prescription drugs?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Answer: All of the above.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Do any of these reasons surprise you?  Some students may not think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improve grades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is a reason.  You can bring up that this reason is growing widely and becoming a huge problem on college campuses.  Many students are abusing stimulants so that they can stay focused for long periods of time and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cram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for an exam.  Many students feel that those who abuse stimulants for academic purposes do have an advantage and this reason for abuse should be considered academic cheating.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Remember that unless you have a prescription, any of these reasons are considered abuse.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Lets look at some more statistics on why teens abuse prescription drugs…(transition to next slide).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9649" indent="-37473210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50216127" indent="-48845251" defTabSz="45644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4D1E98-C444-CE48-A419-BC800C7983D9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5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1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3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05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1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3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2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8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5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lide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_popup?v=zlKp-YVaXHI&amp;vq=mediu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905000"/>
          </a:xfrm>
        </p:spPr>
        <p:txBody>
          <a:bodyPr/>
          <a:lstStyle/>
          <a:p>
            <a:pPr eaLnBrk="1" hangingPunct="1"/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World of Choices:  </a:t>
            </a:r>
            <a:b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reflection blurRad="6350" stA="60000" endA="900" endPos="60000" dist="29997" dir="5400000" sy="-100000" algn="bl" rotWithShape="0"/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524000"/>
          </a:xfrm>
        </p:spPr>
        <p:txBody>
          <a:bodyPr/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Pharmacist</a:t>
            </a:r>
            <a:endParaRPr lang="en-US" sz="5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0"/>
            <a:ext cx="5064903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7B9899"/>
                </a:solidFill>
                <a:latin typeface="Georgia" charset="0"/>
              </a:rPr>
              <a:t>Things I like about Pharmacy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799"/>
            <a:ext cx="8504238" cy="3733801"/>
          </a:xfrm>
        </p:spPr>
        <p:txBody>
          <a:bodyPr/>
          <a:lstStyle/>
          <a:p>
            <a:pPr>
              <a:buFont typeface="Wingdings" charset="0"/>
              <a:buChar char=""/>
            </a:pPr>
            <a:r>
              <a:rPr lang="en-US" sz="3200" dirty="0">
                <a:latin typeface="Georgia" charset="0"/>
              </a:rPr>
              <a:t>Helping Profession</a:t>
            </a:r>
          </a:p>
          <a:p>
            <a:pPr>
              <a:buFont typeface="Wingdings" charset="0"/>
              <a:buChar char=""/>
            </a:pPr>
            <a:r>
              <a:rPr lang="en-US" sz="3200" dirty="0">
                <a:latin typeface="Georgia" charset="0"/>
              </a:rPr>
              <a:t>Well-respected</a:t>
            </a:r>
          </a:p>
          <a:p>
            <a:pPr>
              <a:buFont typeface="Wingdings" charset="0"/>
              <a:buChar char=""/>
            </a:pPr>
            <a:r>
              <a:rPr lang="en-US" sz="3200" dirty="0">
                <a:latin typeface="Georgia" charset="0"/>
              </a:rPr>
              <a:t>Many career pathways</a:t>
            </a:r>
          </a:p>
          <a:p>
            <a:pPr>
              <a:buFont typeface="Wingdings" charset="0"/>
              <a:buChar char=""/>
            </a:pPr>
            <a:r>
              <a:rPr lang="en-US" sz="3200" dirty="0">
                <a:latin typeface="Georgia" charset="0"/>
              </a:rPr>
              <a:t>Salary</a:t>
            </a:r>
          </a:p>
          <a:p>
            <a:pPr>
              <a:buFont typeface="Wingdings" charset="0"/>
              <a:buChar char=""/>
            </a:pPr>
            <a:endParaRPr lang="en-US" dirty="0">
              <a:latin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8" r="9185" b="9050"/>
          <a:stretch/>
        </p:blipFill>
        <p:spPr>
          <a:xfrm>
            <a:off x="4953000" y="2743200"/>
            <a:ext cx="3810000" cy="2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7B98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ADVICE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504238" cy="4270374"/>
          </a:xfrm>
        </p:spPr>
        <p:txBody>
          <a:bodyPr/>
          <a:lstStyle/>
          <a:p>
            <a:pPr>
              <a:buFont typeface="Wingdings" charset="0"/>
              <a:buChar char=""/>
            </a:pPr>
            <a:r>
              <a:rPr lang="en-US" sz="2800" dirty="0">
                <a:latin typeface="Georgia" charset="0"/>
              </a:rPr>
              <a:t>Take as many math and science courses as possible</a:t>
            </a:r>
          </a:p>
          <a:p>
            <a:pPr>
              <a:buFont typeface="Wingdings" charset="0"/>
              <a:buChar char=""/>
            </a:pPr>
            <a:r>
              <a:rPr lang="en-US" sz="2800" dirty="0">
                <a:latin typeface="Georgia" charset="0"/>
              </a:rPr>
              <a:t>Take as advanced of courses as possible.</a:t>
            </a:r>
          </a:p>
          <a:p>
            <a:pPr>
              <a:buFont typeface="Wingdings" charset="0"/>
              <a:buChar char=""/>
            </a:pPr>
            <a:r>
              <a:rPr lang="en-US" sz="2800" dirty="0">
                <a:latin typeface="Georgia" charset="0"/>
              </a:rPr>
              <a:t>Be involved in activities</a:t>
            </a:r>
          </a:p>
          <a:p>
            <a:pPr>
              <a:buFont typeface="Wingdings" charset="0"/>
              <a:buChar char=""/>
            </a:pPr>
            <a:r>
              <a:rPr lang="en-US" sz="2800" dirty="0">
                <a:latin typeface="Georgia" charset="0"/>
              </a:rPr>
              <a:t>Take the ACT and do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87" t="8923" r="3180" b="6274"/>
          <a:stretch/>
        </p:blipFill>
        <p:spPr>
          <a:xfrm>
            <a:off x="3581400" y="3810000"/>
            <a:ext cx="2133600" cy="2414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9441" b="7887"/>
          <a:stretch/>
        </p:blipFill>
        <p:spPr>
          <a:xfrm>
            <a:off x="5334000" y="2743200"/>
            <a:ext cx="27838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37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do Pharmacists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patients about their medications</a:t>
            </a:r>
          </a:p>
          <a:p>
            <a:r>
              <a:rPr lang="en-US" dirty="0"/>
              <a:t>Help patients to be safe</a:t>
            </a:r>
          </a:p>
          <a:p>
            <a:r>
              <a:rPr lang="en-US" dirty="0"/>
              <a:t>Compound medicines</a:t>
            </a:r>
          </a:p>
          <a:p>
            <a:r>
              <a:rPr lang="en-US" dirty="0"/>
              <a:t>Teach</a:t>
            </a:r>
          </a:p>
        </p:txBody>
      </p:sp>
      <p:pic>
        <p:nvPicPr>
          <p:cNvPr id="4" name="Picture 6" descr="imag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4629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693" t="1742" r="3165" b="7919"/>
          <a:stretch/>
        </p:blipFill>
        <p:spPr>
          <a:xfrm>
            <a:off x="304800" y="228600"/>
            <a:ext cx="4544849" cy="5966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489495">
            <a:off x="1214287" y="2703167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2 tablets 3 times per day for 6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701885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many tablets does the pharmacist give the patient?</a:t>
            </a:r>
          </a:p>
        </p:txBody>
      </p:sp>
    </p:spTree>
    <p:extLst>
      <p:ext uri="{BB962C8B-B14F-4D97-AF65-F5344CB8AC3E}">
        <p14:creationId xmlns:p14="http://schemas.microsoft.com/office/powerpoint/2010/main" val="4030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True or False?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670518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Medicines that come from a pharmacy are always safe and can be taken by anyone.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4478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FFFFFF"/>
                </a:solidFill>
              </a:rPr>
              <a:t>It is ok to give someone else your medicine that comes from the pharmacy.  </a:t>
            </a:r>
          </a:p>
          <a:p>
            <a:pPr lvl="2"/>
            <a:r>
              <a:rPr lang="en-US" sz="2800" dirty="0">
                <a:solidFill>
                  <a:srgbClr val="FFFFFF"/>
                </a:solidFill>
              </a:rPr>
              <a:t>True</a:t>
            </a:r>
          </a:p>
          <a:p>
            <a:pPr lvl="2"/>
            <a:r>
              <a:rPr lang="en-US" sz="2800" dirty="0">
                <a:solidFill>
                  <a:srgbClr val="FFFFFF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941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What do you think?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5138" y="1465263"/>
            <a:ext cx="8229600" cy="8509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solidFill>
                  <a:srgbClr val="BE0F34"/>
                </a:solidFill>
                <a:latin typeface="Arial" charset="0"/>
                <a:ea typeface="ＭＳ Ｐゴシック" charset="0"/>
              </a:rPr>
              <a:t>Why</a:t>
            </a:r>
            <a:r>
              <a:rPr lang="en-US">
                <a:solidFill>
                  <a:srgbClr val="A5002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do teens abuse prescription drugs?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5138" y="2468563"/>
            <a:ext cx="41163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get high</a:t>
            </a: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relieve pain</a:t>
            </a: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improve grades</a:t>
            </a: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</a:t>
            </a:r>
            <a:r>
              <a:rPr lang="ja-JP" altLang="en-US" sz="2900" dirty="0">
                <a:solidFill>
                  <a:schemeClr val="bg1"/>
                </a:solidFill>
              </a:rPr>
              <a:t>“</a:t>
            </a:r>
            <a:r>
              <a:rPr lang="en-US" sz="2900" dirty="0">
                <a:solidFill>
                  <a:schemeClr val="bg1"/>
                </a:solidFill>
              </a:rPr>
              <a:t>fit in</a:t>
            </a:r>
            <a:r>
              <a:rPr lang="ja-JP" altLang="en-US" sz="2900" dirty="0">
                <a:solidFill>
                  <a:schemeClr val="bg1"/>
                </a:solidFill>
              </a:rPr>
              <a:t>”</a:t>
            </a:r>
            <a:endParaRPr lang="en-US" sz="2900" dirty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All of the above</a:t>
            </a:r>
          </a:p>
        </p:txBody>
      </p:sp>
      <p:pic>
        <p:nvPicPr>
          <p:cNvPr id="37894" name="Picture 5" descr="Pills-assorted-on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2963"/>
            <a:ext cx="4987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What do you think?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5138" y="1465263"/>
            <a:ext cx="8229600" cy="8509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BE0F34"/>
                </a:solidFill>
                <a:latin typeface="Arial" charset="0"/>
                <a:ea typeface="ＭＳ Ｐゴシック" charset="0"/>
              </a:rPr>
              <a:t>Why</a:t>
            </a:r>
            <a:r>
              <a:rPr lang="en-US" dirty="0">
                <a:solidFill>
                  <a:srgbClr val="A5002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do teens abuse prescription drugs?</a:t>
            </a:r>
          </a:p>
        </p:txBody>
      </p:sp>
      <p:pic>
        <p:nvPicPr>
          <p:cNvPr id="37894" name="Picture 5" descr="Pills-assorted-on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2963"/>
            <a:ext cx="4987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5138" y="2468563"/>
            <a:ext cx="41163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get high</a:t>
            </a: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relieve pain</a:t>
            </a: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improve grades</a:t>
            </a: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chemeClr val="bg1"/>
                </a:solidFill>
              </a:rPr>
              <a:t>To </a:t>
            </a:r>
            <a:r>
              <a:rPr lang="ja-JP" altLang="en-US" sz="2900" dirty="0">
                <a:solidFill>
                  <a:schemeClr val="bg1"/>
                </a:solidFill>
              </a:rPr>
              <a:t>“</a:t>
            </a:r>
            <a:r>
              <a:rPr lang="en-US" sz="2900" dirty="0">
                <a:solidFill>
                  <a:schemeClr val="bg1"/>
                </a:solidFill>
              </a:rPr>
              <a:t>fit in</a:t>
            </a:r>
            <a:r>
              <a:rPr lang="ja-JP" altLang="en-US" sz="2900" dirty="0">
                <a:solidFill>
                  <a:schemeClr val="bg1"/>
                </a:solidFill>
              </a:rPr>
              <a:t>”</a:t>
            </a:r>
            <a:endParaRPr lang="en-US" sz="2900" dirty="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900" dirty="0">
                <a:solidFill>
                  <a:srgbClr val="FF3366"/>
                </a:solidFill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6045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Many Careers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33500"/>
            <a:ext cx="4724400" cy="4419600"/>
          </a:xfrm>
        </p:spPr>
        <p:txBody>
          <a:bodyPr/>
          <a:lstStyle/>
          <a:p>
            <a:pPr>
              <a:buFont typeface="Wingdings" charset="0"/>
              <a:buChar char=""/>
            </a:pPr>
            <a:r>
              <a:rPr lang="en-US" sz="2800" dirty="0" err="1">
                <a:latin typeface="Georgia" charset="0"/>
              </a:rPr>
              <a:t>PharmD</a:t>
            </a:r>
            <a:r>
              <a:rPr lang="en-US" sz="2800" dirty="0">
                <a:latin typeface="Georgia" charset="0"/>
              </a:rPr>
              <a:t> (Doctor of Pharmacy)</a:t>
            </a:r>
          </a:p>
          <a:p>
            <a:pPr lvl="1">
              <a:buFont typeface="Wingdings" charset="0"/>
              <a:buChar char=""/>
            </a:pPr>
            <a:r>
              <a:rPr lang="en-US" sz="2400" u="sng" dirty="0">
                <a:latin typeface="Georgia" charset="0"/>
              </a:rPr>
              <a:t>&gt;</a:t>
            </a:r>
            <a:r>
              <a:rPr lang="en-US" sz="2400" dirty="0">
                <a:latin typeface="Georgia" charset="0"/>
              </a:rPr>
              <a:t>6 years (shortest path to become a Dean)</a:t>
            </a:r>
          </a:p>
          <a:p>
            <a:pPr>
              <a:buFont typeface="Wingdings" charset="0"/>
              <a:buChar char=""/>
            </a:pPr>
            <a:r>
              <a:rPr lang="en-US" sz="2800" dirty="0">
                <a:latin typeface="Georgia" charset="0"/>
              </a:rPr>
              <a:t>143 Pharmacy Colleges/Schools in the US</a:t>
            </a:r>
          </a:p>
          <a:p>
            <a:pPr lvl="1">
              <a:buFont typeface="Wingdings" charset="0"/>
              <a:buChar char=""/>
            </a:pPr>
            <a:r>
              <a:rPr lang="en-US" sz="2400" dirty="0">
                <a:latin typeface="Georgia" charset="0"/>
              </a:rPr>
              <a:t>Iowa</a:t>
            </a:r>
          </a:p>
          <a:p>
            <a:pPr lvl="2">
              <a:buFont typeface="Wingdings" charset="0"/>
              <a:buChar char=""/>
            </a:pPr>
            <a:r>
              <a:rPr lang="en-US" dirty="0">
                <a:latin typeface="Georgia" charset="0"/>
              </a:rPr>
              <a:t>Drake University</a:t>
            </a:r>
          </a:p>
          <a:p>
            <a:pPr lvl="2">
              <a:buFont typeface="Wingdings" charset="0"/>
              <a:buChar char=""/>
            </a:pPr>
            <a:r>
              <a:rPr lang="en-US" dirty="0">
                <a:latin typeface="Georgia" charset="0"/>
              </a:rPr>
              <a:t> Univ. of Iowa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02" t="4749" r="5697" b="7423"/>
          <a:stretch/>
        </p:blipFill>
        <p:spPr>
          <a:xfrm>
            <a:off x="304800" y="1371600"/>
            <a:ext cx="359619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at math &amp; science</a:t>
            </a:r>
          </a:p>
          <a:p>
            <a:r>
              <a:rPr lang="en-US" dirty="0"/>
              <a:t>Quick thinker</a:t>
            </a:r>
          </a:p>
          <a:p>
            <a:r>
              <a:rPr lang="en-US" dirty="0"/>
              <a:t>Nice</a:t>
            </a:r>
          </a:p>
          <a:p>
            <a:r>
              <a:rPr lang="en-US" dirty="0"/>
              <a:t>Patient</a:t>
            </a:r>
          </a:p>
          <a:p>
            <a:r>
              <a:rPr lang="en-US" dirty="0"/>
              <a:t>Hard worker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40" t="4486" r="2936" b="5287"/>
          <a:stretch/>
        </p:blipFill>
        <p:spPr>
          <a:xfrm>
            <a:off x="5715000" y="1981200"/>
            <a:ext cx="3146654" cy="37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ake Blue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Drake Blue Template.pot</Template>
  <TotalTime>851</TotalTime>
  <Words>520</Words>
  <Application>Microsoft Macintosh PowerPoint</Application>
  <PresentationFormat>On-screen Show (4:3)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Times New Roman</vt:lpstr>
      <vt:lpstr>Wingdings</vt:lpstr>
      <vt:lpstr>Drake Blue Template</vt:lpstr>
      <vt:lpstr>World of Choices:   </vt:lpstr>
      <vt:lpstr>What do Pharmacists Do?</vt:lpstr>
      <vt:lpstr>PowerPoint Presentation</vt:lpstr>
      <vt:lpstr>True or False?</vt:lpstr>
      <vt:lpstr>What do you think?</vt:lpstr>
      <vt:lpstr>What do you think?</vt:lpstr>
      <vt:lpstr>Many Careers</vt:lpstr>
      <vt:lpstr>Education</vt:lpstr>
      <vt:lpstr>Type of Person</vt:lpstr>
      <vt:lpstr>Things I like about Pharmacy</vt:lpstr>
      <vt:lpstr>ADVICE</vt:lpstr>
      <vt:lpstr>PowerPoint Presentation</vt:lpstr>
    </vt:vector>
  </TitlesOfParts>
  <Company>Drake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Kelley</dc:creator>
  <cp:lastModifiedBy>Renae Chesnut</cp:lastModifiedBy>
  <cp:revision>15</cp:revision>
  <dcterms:created xsi:type="dcterms:W3CDTF">2006-08-02T15:12:17Z</dcterms:created>
  <dcterms:modified xsi:type="dcterms:W3CDTF">2018-04-23T19:03:45Z</dcterms:modified>
</cp:coreProperties>
</file>