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292" r:id="rId4"/>
    <p:sldId id="294" r:id="rId5"/>
    <p:sldId id="293" r:id="rId6"/>
    <p:sldId id="297" r:id="rId7"/>
    <p:sldId id="282" r:id="rId8"/>
    <p:sldId id="259" r:id="rId9"/>
    <p:sldId id="298" r:id="rId10"/>
    <p:sldId id="260" r:id="rId11"/>
    <p:sldId id="299" r:id="rId12"/>
    <p:sldId id="286" r:id="rId13"/>
    <p:sldId id="261" r:id="rId14"/>
    <p:sldId id="285" r:id="rId15"/>
    <p:sldId id="300" r:id="rId16"/>
    <p:sldId id="262" r:id="rId17"/>
    <p:sldId id="273" r:id="rId18"/>
    <p:sldId id="275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D5FC79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228"/>
    <p:restoredTop sz="91358"/>
  </p:normalViewPr>
  <p:slideViewPr>
    <p:cSldViewPr snapToGrid="0" snapToObjects="1">
      <p:cViewPr varScale="1">
        <p:scale>
          <a:sx n="102" d="100"/>
          <a:sy n="102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F6165-7F7B-4348-9EBA-001647A0CCAA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18E8-01F4-C241-B2AD-FA69BDCD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118E8-01F4-C241-B2AD-FA69BDCDDE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45195-6D51-A345-916F-9AC1A3E8B7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45195-6D51-A345-916F-9AC1A3E8B7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0234-1F61-4E4A-8449-B7A038230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B4033-972B-454A-B8AD-B6DDFF82B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478AA-5A61-EE49-A181-DC8DCBE2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8C49-BB35-954F-94FE-54C04886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863D-E0FA-1C47-BB52-E540C0AB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70D0-0E77-2240-B0DE-C7AEBA08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1E843-1AB1-F048-ACBB-2F97E7A18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0743-4454-9F44-BC94-8628CB1E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31D60-4995-BD4A-A0EA-A83666C0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B2DF4-9A5D-BE47-9D3C-5DE1EEF9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5F826-B9D1-A045-9F80-E8B7ED3F2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AD437-9608-A547-B9DF-135187AF5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A3A6-D2FF-DE49-ACFB-5BFF86F1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8A90-8D81-D845-9A8E-FCD66D0E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9454F-10C6-BE40-96CD-DD3307F3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5557-6EA4-2741-86ED-55F8E5DF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B30F1-38B2-6149-93C9-A778E9C69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085D3-CFD0-C346-B092-4E8C7974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8436-5E1F-8741-A69C-D4949A3C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82F68-F0D1-FA45-AE29-E1A6B413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3F54-7BBC-0E4D-80FD-1988780D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27433-586B-2244-A646-3B97449DE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5B60C-16AA-8046-82BB-9F23B17C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6DF58-D3A4-B74E-8E68-4035A7C0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A9BB-4F31-7C4F-9937-6AC2EED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0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A73F-8432-3046-BFB2-CC5CDAB4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DC3B2-D1E7-AE46-B9A8-10E80CE00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05376-683C-1240-9DC0-89A02955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64841-0A64-9141-899E-9E587639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4D63-349F-284D-A5C1-BDA134F5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5AFF5-4C21-E44D-82E5-86D3D400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C843-8045-314D-95FD-A0F9B8F2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0892D-D084-6C46-9350-96945E966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402FB-4EFB-C149-84D7-878FC921C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7D281-0CBB-C04C-8957-AAB894D0D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E59C4-C5BF-AF4D-BA9D-FF375D589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B9CC9-06F2-2440-9756-D7A49449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EB5F7-5786-4B4E-BE69-B44B1AF1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EE5CD-2667-1F48-B3F6-37EA9CF1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F3AD-73AF-544F-8060-54959E36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53568-1E39-F140-85DD-818A664A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DBCC3-1322-444E-BD8B-0A4AF94C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11937-5E69-3145-86F2-6398BB52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244F4-1B35-734C-854C-C65316B9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97A3C-ECDD-B141-A3C1-8BD2F770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72303-1292-9F48-AFBC-143F9C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33CB-4F6F-0F45-9CB5-6CBF17D4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E114-178A-F741-BCD6-E6A42E48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DA049-7594-FF48-A12D-A0BFE164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020F4-5DC2-F84B-BC99-D38F2DD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C7D-132D-1E42-95F2-39A20070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DC6EF-12F0-7F48-B758-2238A7EA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FE71-0FED-BE4D-9641-019DECDE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5AA09-BCFC-5742-9572-F3C23C7D1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6BEA8-3D0A-FC47-91D9-3CB3F01D7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C4C69-C474-F643-864F-D735F311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A56A2-A3B1-EE44-8D7E-2B163A45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1B681-AB19-6B42-85D1-C6C06694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66F4D-269A-5C4C-9524-823E2528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C294-208B-6F43-8D9E-C090FEDB6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2EF53-7A92-3D4F-B393-F8190569A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201A-31A2-484C-A364-86E7DB8848C1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0665-745A-0844-9C3C-4BFCD0504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1652-5BC3-794B-B7B2-A10C5A94A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3037-F928-DA46-905D-5A3F609E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9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rah.Mahajan@Drake.edu" TargetMode="External"/><Relationship Id="rId4" Type="http://schemas.openxmlformats.org/officeDocument/2006/relationships/hyperlink" Target="mailto:Pramod.Mahajan@Drak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B2771-316F-3943-B57D-44CF662D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4" y="180078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C1052-B05D-8B47-8F10-602C56518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67" y="5907742"/>
            <a:ext cx="11518536" cy="694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72938E-2B14-8047-B57D-F1D2A3C6B561}"/>
              </a:ext>
            </a:extLst>
          </p:cNvPr>
          <p:cNvSpPr txBox="1"/>
          <p:nvPr/>
        </p:nvSpPr>
        <p:spPr>
          <a:xfrm>
            <a:off x="740159" y="1856147"/>
            <a:ext cx="10730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A Genomics Education Project</a:t>
            </a:r>
            <a:endParaRPr lang="en-US" sz="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8650B-2090-AA4E-B8AE-19B8CD3D2A05}"/>
              </a:ext>
            </a:extLst>
          </p:cNvPr>
          <p:cNvSpPr txBox="1"/>
          <p:nvPr/>
        </p:nvSpPr>
        <p:spPr>
          <a:xfrm>
            <a:off x="2992062" y="3009922"/>
            <a:ext cx="62269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F00"/>
                </a:solidFill>
              </a:rPr>
              <a:t>Pramod B. Mahajan, PhD</a:t>
            </a:r>
          </a:p>
          <a:p>
            <a:pPr algn="ctr"/>
            <a:r>
              <a:rPr lang="en-US" sz="2400" b="1" dirty="0">
                <a:solidFill>
                  <a:srgbClr val="0432FF"/>
                </a:solidFill>
              </a:rPr>
              <a:t>Associate Professor of Pharmaceutical Science</a:t>
            </a:r>
          </a:p>
          <a:p>
            <a:pPr algn="ctr"/>
            <a:r>
              <a:rPr lang="en-US" sz="2400" b="1" dirty="0">
                <a:solidFill>
                  <a:srgbClr val="0432FF"/>
                </a:solidFill>
              </a:rPr>
              <a:t>Department of PA Sciences</a:t>
            </a:r>
          </a:p>
          <a:p>
            <a:pPr algn="ctr"/>
            <a:r>
              <a:rPr lang="en-US" sz="2400" b="1" dirty="0">
                <a:solidFill>
                  <a:srgbClr val="0432FF"/>
                </a:solidFill>
              </a:rPr>
              <a:t>College of Pharmacy and Health Sciences</a:t>
            </a:r>
          </a:p>
          <a:p>
            <a:pPr algn="ctr"/>
            <a:r>
              <a:rPr lang="en-US" sz="2400" b="1" dirty="0">
                <a:solidFill>
                  <a:srgbClr val="0432FF"/>
                </a:solidFill>
              </a:rPr>
              <a:t>Drake University, Des Moines, IA 50311</a:t>
            </a:r>
          </a:p>
        </p:txBody>
      </p:sp>
    </p:spTree>
    <p:extLst>
      <p:ext uri="{BB962C8B-B14F-4D97-AF65-F5344CB8AC3E}">
        <p14:creationId xmlns:p14="http://schemas.microsoft.com/office/powerpoint/2010/main" val="71812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129AA3-315F-794D-816D-4AF394C6EDA1}"/>
              </a:ext>
            </a:extLst>
          </p:cNvPr>
          <p:cNvSpPr txBox="1"/>
          <p:nvPr/>
        </p:nvSpPr>
        <p:spPr>
          <a:xfrm>
            <a:off x="304800" y="1670553"/>
            <a:ext cx="1176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Project Components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0EB44-B018-8145-96A1-1413339658F5}"/>
              </a:ext>
            </a:extLst>
          </p:cNvPr>
          <p:cNvSpPr txBox="1"/>
          <p:nvPr/>
        </p:nvSpPr>
        <p:spPr>
          <a:xfrm>
            <a:off x="1257300" y="2723446"/>
            <a:ext cx="10470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rgbClr val="0432FF"/>
                </a:solidFill>
              </a:rPr>
              <a:t>CE Course for STEM Educators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rgbClr val="0432FF"/>
                </a:solidFill>
              </a:rPr>
              <a:t>Practicum for Students (6-12 grades)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1AD5A-6446-7347-919F-FD0E762F5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77337"/>
            <a:ext cx="11479623" cy="138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0DEAF-C040-EE41-AB3C-CC0A0259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3" y="5994916"/>
            <a:ext cx="11518536" cy="694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581FBD-B0D2-454E-8D43-6D554466D914}"/>
              </a:ext>
            </a:extLst>
          </p:cNvPr>
          <p:cNvSpPr txBox="1"/>
          <p:nvPr/>
        </p:nvSpPr>
        <p:spPr>
          <a:xfrm>
            <a:off x="139543" y="4845925"/>
            <a:ext cx="1163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F00"/>
                </a:solidFill>
              </a:rPr>
              <a:t>A STEM education opportunity for </a:t>
            </a:r>
            <a:r>
              <a:rPr lang="en-US" sz="4000" b="1" i="1" dirty="0">
                <a:solidFill>
                  <a:srgbClr val="008F00"/>
                </a:solidFill>
              </a:rPr>
              <a:t>all</a:t>
            </a:r>
            <a:r>
              <a:rPr lang="en-US" sz="4000" b="1" dirty="0">
                <a:solidFill>
                  <a:srgbClr val="008F00"/>
                </a:solidFill>
              </a:rPr>
              <a:t> Iowa students.</a:t>
            </a:r>
          </a:p>
        </p:txBody>
      </p:sp>
    </p:spTree>
    <p:extLst>
      <p:ext uri="{BB962C8B-B14F-4D97-AF65-F5344CB8AC3E}">
        <p14:creationId xmlns:p14="http://schemas.microsoft.com/office/powerpoint/2010/main" val="120541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129AA3-315F-794D-816D-4AF394C6EDA1}"/>
              </a:ext>
            </a:extLst>
          </p:cNvPr>
          <p:cNvSpPr txBox="1"/>
          <p:nvPr/>
        </p:nvSpPr>
        <p:spPr>
          <a:xfrm>
            <a:off x="133974" y="2263700"/>
            <a:ext cx="11761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F00"/>
                </a:solidFill>
              </a:rPr>
              <a:t>A Continuing Education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1AD5A-6446-7347-919F-FD0E762F5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77337"/>
            <a:ext cx="11479623" cy="138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0DEAF-C040-EE41-AB3C-CC0A0259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3" y="6039741"/>
            <a:ext cx="11518536" cy="694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E0F44-1136-EE42-9A1A-2361FEE87394}"/>
              </a:ext>
            </a:extLst>
          </p:cNvPr>
          <p:cNvSpPr txBox="1"/>
          <p:nvPr/>
        </p:nvSpPr>
        <p:spPr>
          <a:xfrm>
            <a:off x="550112" y="2791532"/>
            <a:ext cx="11218277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</a:rPr>
              <a:t>Approved by Heartland Education Agency for 3 CE credits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</a:rPr>
              <a:t>Duration : One week (45 hrs)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</a:rPr>
              <a:t>Didactic and Team based learning sessions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</a:rPr>
              <a:t>Hands-on Laboratory practicum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</a:rPr>
              <a:t>My laboratory or yours!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84A3A-FCB0-844E-808D-9155133550BF}"/>
              </a:ext>
            </a:extLst>
          </p:cNvPr>
          <p:cNvSpPr txBox="1"/>
          <p:nvPr/>
        </p:nvSpPr>
        <p:spPr>
          <a:xfrm>
            <a:off x="0" y="151965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</a:t>
            </a:r>
            <a:r>
              <a:rPr lang="en-US" sz="4000" b="1" dirty="0"/>
              <a:t>eaching </a:t>
            </a:r>
            <a:r>
              <a:rPr lang="en-US" sz="4400" b="1" dirty="0">
                <a:solidFill>
                  <a:srgbClr val="FF0000"/>
                </a:solidFill>
              </a:rPr>
              <a:t>T</a:t>
            </a:r>
            <a:r>
              <a:rPr lang="en-US" sz="4000" b="1" dirty="0"/>
              <a:t>eachers </a:t>
            </a:r>
            <a:r>
              <a:rPr lang="en-US" sz="4400" b="1" dirty="0"/>
              <a:t>G</a:t>
            </a:r>
            <a:r>
              <a:rPr lang="en-US" sz="4000" b="1" dirty="0"/>
              <a:t>enomic </a:t>
            </a:r>
            <a:r>
              <a:rPr lang="en-US" sz="4400" b="1" dirty="0">
                <a:solidFill>
                  <a:srgbClr val="0432FF"/>
                </a:solidFill>
              </a:rPr>
              <a:t>C</a:t>
            </a:r>
            <a:r>
              <a:rPr lang="en-US" sz="4000" b="1" dirty="0"/>
              <a:t>oncepts </a:t>
            </a:r>
            <a:r>
              <a:rPr lang="en-US" sz="4400" b="1" dirty="0">
                <a:solidFill>
                  <a:srgbClr val="008F00"/>
                </a:solidFill>
              </a:rPr>
              <a:t>A</a:t>
            </a:r>
            <a:r>
              <a:rPr lang="en-US" sz="4000" b="1" dirty="0"/>
              <a:t>nd </a:t>
            </a:r>
            <a:r>
              <a:rPr lang="en-US" sz="4400" b="1" dirty="0">
                <a:solidFill>
                  <a:srgbClr val="008F00"/>
                </a:solidFill>
              </a:rPr>
              <a:t>A</a:t>
            </a:r>
            <a:r>
              <a:rPr lang="en-US" sz="4000" b="1" dirty="0"/>
              <a:t>pplications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15943B-9C92-4E45-B076-414A6AFAC6F8}"/>
              </a:ext>
            </a:extLst>
          </p:cNvPr>
          <p:cNvSpPr/>
          <p:nvPr/>
        </p:nvSpPr>
        <p:spPr>
          <a:xfrm>
            <a:off x="8648645" y="3611697"/>
            <a:ext cx="3119744" cy="21606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9ACA75-8E50-7A4E-A487-6646BA089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232" y="3715632"/>
            <a:ext cx="2776570" cy="19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6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06E994-52C3-2D44-A0DA-7AAD4A996F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4" y="0"/>
            <a:ext cx="6369496" cy="3601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94314-64CF-CD4D-8C32-F5F64F93A0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4" y="3583406"/>
            <a:ext cx="4314694" cy="3256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35569-A933-D343-9CF5-61EA06793C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998" y="3583406"/>
            <a:ext cx="4001463" cy="3256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4DFA8F-4D62-0D42-9687-517860CAB96B}"/>
              </a:ext>
            </a:extLst>
          </p:cNvPr>
          <p:cNvSpPr txBox="1"/>
          <p:nvPr/>
        </p:nvSpPr>
        <p:spPr>
          <a:xfrm>
            <a:off x="10018058" y="146684"/>
            <a:ext cx="1891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Below: Tracy Cavalier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13033E-CD99-BD4F-A5BC-523D5CE97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461" y="3711126"/>
            <a:ext cx="3719033" cy="3116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4F473-691D-404B-9F2E-1E968CCAE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624" y="390949"/>
            <a:ext cx="3631434" cy="294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37FBE-2C53-844B-9AEF-BF3B7BD9E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5671" y="390949"/>
            <a:ext cx="2456329" cy="3320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3D597-A08F-5B4E-B762-4EA82A249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5791" y="2711090"/>
            <a:ext cx="1463343" cy="936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B7531-AE0C-204F-B69B-A68483BD6B3B}"/>
              </a:ext>
            </a:extLst>
          </p:cNvPr>
          <p:cNvSpPr txBox="1"/>
          <p:nvPr/>
        </p:nvSpPr>
        <p:spPr>
          <a:xfrm>
            <a:off x="6494069" y="2755915"/>
            <a:ext cx="159172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Above:</a:t>
            </a:r>
          </a:p>
          <a:p>
            <a:r>
              <a:rPr lang="en-US" sz="1400" dirty="0"/>
              <a:t>Anita Singh and Ryan Richardson</a:t>
            </a:r>
          </a:p>
        </p:txBody>
      </p:sp>
    </p:spTree>
    <p:extLst>
      <p:ext uri="{BB962C8B-B14F-4D97-AF65-F5344CB8AC3E}">
        <p14:creationId xmlns:p14="http://schemas.microsoft.com/office/powerpoint/2010/main" val="48244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7A2BE1-19F0-294E-A6B5-99819BF1A107}"/>
              </a:ext>
            </a:extLst>
          </p:cNvPr>
          <p:cNvGrpSpPr/>
          <p:nvPr/>
        </p:nvGrpSpPr>
        <p:grpSpPr>
          <a:xfrm>
            <a:off x="1" y="0"/>
            <a:ext cx="12191999" cy="6158755"/>
            <a:chOff x="1" y="0"/>
            <a:chExt cx="12191999" cy="6158755"/>
          </a:xfrm>
        </p:grpSpPr>
        <p:sp>
          <p:nvSpPr>
            <p:cNvPr id="8" name="TextBox 7"/>
            <p:cNvSpPr txBox="1"/>
            <p:nvPr/>
          </p:nvSpPr>
          <p:spPr>
            <a:xfrm>
              <a:off x="1" y="0"/>
              <a:ext cx="12191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T</a:t>
              </a:r>
              <a:r>
                <a:rPr lang="en-US" sz="4000" b="1" dirty="0"/>
                <a:t>eaching </a:t>
              </a:r>
              <a:r>
                <a:rPr lang="en-US" sz="4400" b="1" dirty="0">
                  <a:solidFill>
                    <a:srgbClr val="FF0000"/>
                  </a:solidFill>
                </a:rPr>
                <a:t>T</a:t>
              </a:r>
              <a:r>
                <a:rPr lang="en-US" sz="4000" b="1" dirty="0"/>
                <a:t>eachers </a:t>
              </a:r>
              <a:r>
                <a:rPr lang="en-US" sz="4400" b="1" dirty="0"/>
                <a:t>G</a:t>
              </a:r>
              <a:r>
                <a:rPr lang="en-US" sz="4000" b="1" dirty="0"/>
                <a:t>enomic </a:t>
              </a:r>
              <a:r>
                <a:rPr lang="en-US" sz="4400" b="1" dirty="0">
                  <a:solidFill>
                    <a:srgbClr val="0432FF"/>
                  </a:solidFill>
                </a:rPr>
                <a:t>C</a:t>
              </a:r>
              <a:r>
                <a:rPr lang="en-US" sz="4000" b="1" dirty="0"/>
                <a:t>oncepts </a:t>
              </a:r>
              <a:r>
                <a:rPr lang="en-US" sz="4400" b="1" dirty="0">
                  <a:solidFill>
                    <a:srgbClr val="008F00"/>
                  </a:solidFill>
                </a:rPr>
                <a:t>A</a:t>
              </a:r>
              <a:r>
                <a:rPr lang="en-US" sz="4000" b="1" dirty="0"/>
                <a:t>nd </a:t>
              </a:r>
              <a:r>
                <a:rPr lang="en-US" sz="4400" b="1" dirty="0">
                  <a:solidFill>
                    <a:srgbClr val="008F00"/>
                  </a:solidFill>
                </a:rPr>
                <a:t>A</a:t>
              </a:r>
              <a:r>
                <a:rPr lang="en-US" sz="4000" b="1" dirty="0"/>
                <a:t>pplications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094" y="717177"/>
              <a:ext cx="7255437" cy="544157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7134" y="4265012"/>
              <a:ext cx="396240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0432FF"/>
                  </a:solidFill>
                </a:rPr>
                <a:t>Graduates of First TTGCAA® Course </a:t>
              </a:r>
            </a:p>
            <a:p>
              <a:r>
                <a:rPr lang="en-US" sz="1600" b="1" i="1" dirty="0">
                  <a:solidFill>
                    <a:srgbClr val="008F00"/>
                  </a:solidFill>
                </a:rPr>
                <a:t>L to R: P. Mahajan </a:t>
              </a:r>
              <a:r>
                <a:rPr lang="en-US" sz="1600" b="1" i="1" dirty="0"/>
                <a:t>(Course Director) </a:t>
              </a:r>
              <a:r>
                <a:rPr lang="en-US" sz="1600" b="1" i="1" dirty="0">
                  <a:solidFill>
                    <a:srgbClr val="008F00"/>
                  </a:solidFill>
                </a:rPr>
                <a:t>, C. Thompson,  T. Cavalier,  B. Greening, K. Cain, S. Moore,  A. Singh, B. Richardson, C. Chesnut  </a:t>
              </a:r>
              <a:r>
                <a:rPr lang="en-US" sz="1600" b="1" i="1" dirty="0">
                  <a:solidFill>
                    <a:srgbClr val="FF0000"/>
                  </a:solidFill>
                </a:rPr>
                <a:t>(Dean, CPHS) 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DECAA7-B398-614F-ACF5-AE271642AAE3}"/>
              </a:ext>
            </a:extLst>
          </p:cNvPr>
          <p:cNvSpPr/>
          <p:nvPr/>
        </p:nvSpPr>
        <p:spPr>
          <a:xfrm>
            <a:off x="620222" y="1594200"/>
            <a:ext cx="3119744" cy="21606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52B255-277E-5C45-9E77-08C794BADB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09" y="1698135"/>
            <a:ext cx="2776570" cy="1952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EE947-190D-7840-9AB5-96986DF6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53" y="6129391"/>
            <a:ext cx="11518536" cy="6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2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8A7E-7740-B845-BD9E-ABFACEE9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1557822"/>
            <a:ext cx="10515600" cy="94372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Advantages of CE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9B180-5FC3-5D40-8D2E-3A8BCBFD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1" y="2482989"/>
            <a:ext cx="11405347" cy="3414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432FF"/>
                </a:solidFill>
              </a:rPr>
              <a:t>First such CE course for STEM educators offered in Iowa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432FF"/>
                </a:solidFill>
              </a:rPr>
              <a:t>Enhanced knowledge of genomic concepts &amp;  applications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432FF"/>
                </a:solidFill>
              </a:rPr>
              <a:t>Hands-on experience in basic genomic methods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432FF"/>
                </a:solidFill>
              </a:rPr>
              <a:t>Professional development/networking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432FF"/>
                </a:solidFill>
              </a:rPr>
              <a:t>Opportunity to impact STEM education in Iowa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A2145-EA8D-664B-B4E8-C9904D72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77337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E8492-4683-784A-9658-776989B9B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3" y="5994916"/>
            <a:ext cx="11518536" cy="6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4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B32AE-5647-E64C-89D5-520A385B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93332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47F28-6E2C-804F-AF45-6166041C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2" y="5916707"/>
            <a:ext cx="11518536" cy="69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85F51-54FC-8148-BDCE-009198DF24BF}"/>
              </a:ext>
            </a:extLst>
          </p:cNvPr>
          <p:cNvSpPr txBox="1"/>
          <p:nvPr/>
        </p:nvSpPr>
        <p:spPr>
          <a:xfrm>
            <a:off x="649444" y="2703833"/>
            <a:ext cx="10730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The Genomics Education Kit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9860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BD041E-9609-9D4E-98A3-B1623E5A3A4B}"/>
              </a:ext>
            </a:extLst>
          </p:cNvPr>
          <p:cNvSpPr txBox="1"/>
          <p:nvPr/>
        </p:nvSpPr>
        <p:spPr>
          <a:xfrm>
            <a:off x="2511891" y="1519073"/>
            <a:ext cx="700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Our Genomics Education Kit includes 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A37C3-48BC-A349-8DB2-A066B2C4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70539"/>
            <a:ext cx="11479623" cy="1384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5B91F-68FE-E046-8215-A77CD458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3" y="6052993"/>
            <a:ext cx="11518536" cy="694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92499-F33F-0C4D-9E43-93A4722CD80D}"/>
              </a:ext>
            </a:extLst>
          </p:cNvPr>
          <p:cNvSpPr txBox="1"/>
          <p:nvPr/>
        </p:nvSpPr>
        <p:spPr>
          <a:xfrm>
            <a:off x="116543" y="5216447"/>
            <a:ext cx="1196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F00"/>
                </a:solidFill>
              </a:rPr>
              <a:t>You bring enthusiastic students and a bunch of fresh cilantro!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76A16-E2DC-CA4F-AAAB-FD7653719FB7}"/>
              </a:ext>
            </a:extLst>
          </p:cNvPr>
          <p:cNvSpPr txBox="1"/>
          <p:nvPr/>
        </p:nvSpPr>
        <p:spPr>
          <a:xfrm>
            <a:off x="255553" y="2253754"/>
            <a:ext cx="11781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432FF"/>
                </a:solidFill>
              </a:rPr>
              <a:t>Consumable &amp; reagents for isolation, amplification and analysis of human genomic DNA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432FF"/>
                </a:solidFill>
              </a:rPr>
              <a:t>An equipment package of four micropipettes, a microcentrifuge, a thermal cycler and an electrophoresis &amp; imaging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432FF"/>
                </a:solidFill>
              </a:rPr>
              <a:t> A detailed Instruction Manual with links to educational materials</a:t>
            </a:r>
          </a:p>
        </p:txBody>
      </p:sp>
    </p:spTree>
    <p:extLst>
      <p:ext uri="{BB962C8B-B14F-4D97-AF65-F5344CB8AC3E}">
        <p14:creationId xmlns:p14="http://schemas.microsoft.com/office/powerpoint/2010/main" val="383638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2" y="2051632"/>
            <a:ext cx="4823026" cy="361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AEDFD-C1E4-1B4E-8772-6796E121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76" y="64331"/>
            <a:ext cx="11479623" cy="1384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97272-0505-2048-96AC-88BAC0728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3" y="6151608"/>
            <a:ext cx="11518536" cy="694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E970D3-F566-784B-BE3B-5F5D357A92CF}"/>
              </a:ext>
            </a:extLst>
          </p:cNvPr>
          <p:cNvSpPr txBox="1"/>
          <p:nvPr/>
        </p:nvSpPr>
        <p:spPr>
          <a:xfrm>
            <a:off x="-161365" y="5590369"/>
            <a:ext cx="1163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F00"/>
                </a:solidFill>
              </a:rPr>
              <a:t>Teacher Approved  and  Student Tested!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7F269A-1EBF-FD4F-A2D0-86D2AFB71F4F}"/>
              </a:ext>
            </a:extLst>
          </p:cNvPr>
          <p:cNvGrpSpPr/>
          <p:nvPr/>
        </p:nvGrpSpPr>
        <p:grpSpPr>
          <a:xfrm>
            <a:off x="5092971" y="2173930"/>
            <a:ext cx="6797128" cy="3372672"/>
            <a:chOff x="5092971" y="2442873"/>
            <a:chExt cx="6797128" cy="33726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BD8481-B829-084C-9CF2-E648F3B638C2}"/>
                </a:ext>
              </a:extLst>
            </p:cNvPr>
            <p:cNvSpPr txBox="1"/>
            <p:nvPr/>
          </p:nvSpPr>
          <p:spPr>
            <a:xfrm>
              <a:off x="5092971" y="4615216"/>
              <a:ext cx="30017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432FF"/>
                  </a:solidFill>
                </a:rPr>
                <a:t>Experiments carried out by Ms. Cain’s class at the Central Campus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23FA46-8FDE-2847-9903-708303954E39}"/>
                </a:ext>
              </a:extLst>
            </p:cNvPr>
            <p:cNvGrpSpPr/>
            <p:nvPr/>
          </p:nvGrpSpPr>
          <p:grpSpPr>
            <a:xfrm>
              <a:off x="8094750" y="2442873"/>
              <a:ext cx="3795349" cy="3328471"/>
              <a:chOff x="8094750" y="2442873"/>
              <a:chExt cx="3795349" cy="332847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C20B842-5890-334A-966B-9DA2A0EA9B63}"/>
                  </a:ext>
                </a:extLst>
              </p:cNvPr>
              <p:cNvGrpSpPr/>
              <p:nvPr/>
            </p:nvGrpSpPr>
            <p:grpSpPr>
              <a:xfrm>
                <a:off x="8094750" y="2442873"/>
                <a:ext cx="3795349" cy="2084375"/>
                <a:chOff x="4810845" y="1017413"/>
                <a:chExt cx="3795349" cy="2084375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600FFBC1-DE31-5848-8F21-79FC61DA7C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0845" y="1017413"/>
                  <a:ext cx="2013655" cy="2084375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49CD38B-FBB3-4C44-AACE-D638789159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4882" y="1017413"/>
                  <a:ext cx="1851312" cy="2084375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404C3A-846B-F847-9CC5-BF246139A7B1}"/>
                  </a:ext>
                </a:extLst>
              </p:cNvPr>
              <p:cNvSpPr txBox="1"/>
              <p:nvPr/>
            </p:nvSpPr>
            <p:spPr>
              <a:xfrm>
                <a:off x="8282967" y="4571015"/>
                <a:ext cx="34189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432FF"/>
                    </a:solidFill>
                  </a:rPr>
                  <a:t>Experiments carried out by Dr. Showalter’s class at </a:t>
                </a:r>
                <a:r>
                  <a:rPr lang="en-US" sz="2400" b="1">
                    <a:solidFill>
                      <a:srgbClr val="0432FF"/>
                    </a:solidFill>
                  </a:rPr>
                  <a:t>Waukee High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S</a:t>
                </a:r>
                <a:r>
                  <a:rPr lang="en-US" sz="2400" b="1">
                    <a:solidFill>
                      <a:srgbClr val="0432FF"/>
                    </a:solidFill>
                  </a:rPr>
                  <a:t>chool</a:t>
                </a:r>
                <a:endParaRPr lang="en-US" sz="2400" b="1" dirty="0">
                  <a:solidFill>
                    <a:srgbClr val="0432FF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2A4299-5924-874A-B5D4-6D9D470DF058}"/>
                </a:ext>
              </a:extLst>
            </p:cNvPr>
            <p:cNvGrpSpPr/>
            <p:nvPr/>
          </p:nvGrpSpPr>
          <p:grpSpPr>
            <a:xfrm>
              <a:off x="5188530" y="2496661"/>
              <a:ext cx="2810662" cy="2084374"/>
              <a:chOff x="5148651" y="2263579"/>
              <a:chExt cx="2810662" cy="20843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A1EB61B-EE4B-2D44-961D-187122B6E900}"/>
                  </a:ext>
                </a:extLst>
              </p:cNvPr>
              <p:cNvGrpSpPr/>
              <p:nvPr/>
            </p:nvGrpSpPr>
            <p:grpSpPr>
              <a:xfrm>
                <a:off x="5199473" y="2263579"/>
                <a:ext cx="2626431" cy="2084374"/>
                <a:chOff x="1438834" y="551142"/>
                <a:chExt cx="8377515" cy="6306857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44BD0658-734D-114B-AA27-27598FD876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3826" y="551142"/>
                  <a:ext cx="7269116" cy="6306857"/>
                </a:xfrm>
                <a:prstGeom prst="rect">
                  <a:avLst/>
                </a:prstGeom>
              </p:spPr>
            </p:pic>
            <p:sp>
              <p:nvSpPr>
                <p:cNvPr id="13" name="Right Arrow 12">
                  <a:extLst>
                    <a:ext uri="{FF2B5EF4-FFF2-40B4-BE49-F238E27FC236}">
                      <a16:creationId xmlns:a16="http://schemas.microsoft.com/office/drawing/2014/main" id="{1342AF84-7A24-0F47-B4B2-41A2A05EC2DA}"/>
                    </a:ext>
                  </a:extLst>
                </p:cNvPr>
                <p:cNvSpPr/>
                <p:nvPr/>
              </p:nvSpPr>
              <p:spPr>
                <a:xfrm>
                  <a:off x="1438835" y="1775012"/>
                  <a:ext cx="591671" cy="121023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ight Arrow 13">
                  <a:extLst>
                    <a:ext uri="{FF2B5EF4-FFF2-40B4-BE49-F238E27FC236}">
                      <a16:creationId xmlns:a16="http://schemas.microsoft.com/office/drawing/2014/main" id="{6C6A0145-C44A-0746-A138-9E3B304E7EEB}"/>
                    </a:ext>
                  </a:extLst>
                </p:cNvPr>
                <p:cNvSpPr/>
                <p:nvPr/>
              </p:nvSpPr>
              <p:spPr>
                <a:xfrm>
                  <a:off x="1438834" y="4993341"/>
                  <a:ext cx="591671" cy="121023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Left Arrow 14">
                  <a:extLst>
                    <a:ext uri="{FF2B5EF4-FFF2-40B4-BE49-F238E27FC236}">
                      <a16:creationId xmlns:a16="http://schemas.microsoft.com/office/drawing/2014/main" id="{D3E8C997-A0DC-6947-A6D3-4893341B8B60}"/>
                    </a:ext>
                  </a:extLst>
                </p:cNvPr>
                <p:cNvSpPr/>
                <p:nvPr/>
              </p:nvSpPr>
              <p:spPr>
                <a:xfrm flipV="1">
                  <a:off x="9493619" y="1413098"/>
                  <a:ext cx="322730" cy="160207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83E26A-1E0D-C94C-845C-6CECA5EC93E8}"/>
                  </a:ext>
                </a:extLst>
              </p:cNvPr>
              <p:cNvSpPr/>
              <p:nvPr/>
            </p:nvSpPr>
            <p:spPr>
              <a:xfrm>
                <a:off x="7730489" y="2530520"/>
                <a:ext cx="228824" cy="131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615E7C-1EFB-2341-9CC4-6B2C819DF2F5}"/>
                  </a:ext>
                </a:extLst>
              </p:cNvPr>
              <p:cNvSpPr/>
              <p:nvPr/>
            </p:nvSpPr>
            <p:spPr>
              <a:xfrm>
                <a:off x="5166580" y="2656025"/>
                <a:ext cx="228824" cy="131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A631D18-E4FB-5241-A417-4144491A798F}"/>
                  </a:ext>
                </a:extLst>
              </p:cNvPr>
              <p:cNvSpPr/>
              <p:nvPr/>
            </p:nvSpPr>
            <p:spPr>
              <a:xfrm>
                <a:off x="5148651" y="3678005"/>
                <a:ext cx="228824" cy="131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256F6C-F97C-6944-9369-230FBA182958}"/>
              </a:ext>
            </a:extLst>
          </p:cNvPr>
          <p:cNvSpPr txBox="1"/>
          <p:nvPr/>
        </p:nvSpPr>
        <p:spPr>
          <a:xfrm>
            <a:off x="2106706" y="1448399"/>
            <a:ext cx="876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Our Genomics Education Kit is ....</a:t>
            </a:r>
          </a:p>
        </p:txBody>
      </p:sp>
    </p:spTree>
    <p:extLst>
      <p:ext uri="{BB962C8B-B14F-4D97-AF65-F5344CB8AC3E}">
        <p14:creationId xmlns:p14="http://schemas.microsoft.com/office/powerpoint/2010/main" val="253226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24" y="1542303"/>
            <a:ext cx="10515600" cy="7168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Advantages of our Genomics Education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21" y="2259106"/>
            <a:ext cx="10515600" cy="35948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Safe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Facile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Free from health/legal/ethical concerns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Several pedagogical advantages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Fun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5E865-622A-1040-9F6F-F8C219A4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88" y="74515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C5BFA-19BD-FD43-8CFA-F28A95493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3" y="6052993"/>
            <a:ext cx="11518536" cy="6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9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B2771-316F-3943-B57D-44CF662D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7" y="180078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C1052-B05D-8B47-8F10-602C56518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67" y="5907742"/>
            <a:ext cx="11518536" cy="694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72938E-2B14-8047-B57D-F1D2A3C6B561}"/>
              </a:ext>
            </a:extLst>
          </p:cNvPr>
          <p:cNvSpPr txBox="1"/>
          <p:nvPr/>
        </p:nvSpPr>
        <p:spPr>
          <a:xfrm>
            <a:off x="720702" y="1856147"/>
            <a:ext cx="10730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For further information, contact:</a:t>
            </a:r>
            <a:endParaRPr lang="en-US" sz="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8650B-2090-AA4E-B8AE-19B8CD3D2A05}"/>
              </a:ext>
            </a:extLst>
          </p:cNvPr>
          <p:cNvSpPr txBox="1"/>
          <p:nvPr/>
        </p:nvSpPr>
        <p:spPr>
          <a:xfrm>
            <a:off x="346268" y="4015630"/>
            <a:ext cx="5758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F00"/>
                </a:solidFill>
              </a:rPr>
              <a:t>Dr. Pramod B. Mahajan</a:t>
            </a:r>
          </a:p>
          <a:p>
            <a:r>
              <a:rPr lang="en-US" sz="2400" b="1" dirty="0">
                <a:solidFill>
                  <a:srgbClr val="008F00"/>
                </a:solidFill>
              </a:rPr>
              <a:t>Email: </a:t>
            </a:r>
            <a:r>
              <a:rPr lang="en-US" sz="2400" b="1" dirty="0">
                <a:solidFill>
                  <a:srgbClr val="008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Pramod.Mahajan@Drake.edu</a:t>
            </a:r>
            <a:r>
              <a:rPr lang="en-US" sz="2400" b="1" dirty="0">
                <a:solidFill>
                  <a:srgbClr val="008F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8F00"/>
                </a:solidFill>
              </a:rPr>
              <a:t>Phone: 515-271-3022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4771B-6A99-9944-8760-E41E7547DC08}"/>
              </a:ext>
            </a:extLst>
          </p:cNvPr>
          <p:cNvSpPr txBox="1"/>
          <p:nvPr/>
        </p:nvSpPr>
        <p:spPr>
          <a:xfrm>
            <a:off x="6822311" y="4015630"/>
            <a:ext cx="4629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F00"/>
                </a:solidFill>
              </a:rPr>
              <a:t>Dr. Sarah W. Derry</a:t>
            </a:r>
          </a:p>
          <a:p>
            <a:r>
              <a:rPr lang="en-US" sz="2400" b="1" dirty="0">
                <a:solidFill>
                  <a:srgbClr val="008F00"/>
                </a:solidFill>
              </a:rPr>
              <a:t>Email: </a:t>
            </a:r>
            <a:r>
              <a:rPr lang="en-US" sz="2400" b="1" dirty="0">
                <a:solidFill>
                  <a:srgbClr val="008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Scstemhub@Drake.edu</a:t>
            </a:r>
            <a:r>
              <a:rPr lang="en-US" sz="2400" b="1" dirty="0">
                <a:solidFill>
                  <a:srgbClr val="008F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8F00"/>
                </a:solidFill>
              </a:rPr>
              <a:t>Phone: 515-271-2403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4856B-A15C-6D4B-BE05-BBFD26D6E180}"/>
              </a:ext>
            </a:extLst>
          </p:cNvPr>
          <p:cNvSpPr txBox="1"/>
          <p:nvPr/>
        </p:nvSpPr>
        <p:spPr>
          <a:xfrm>
            <a:off x="346267" y="3236259"/>
            <a:ext cx="490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32FF"/>
                </a:solidFill>
              </a:rPr>
              <a:t>Drake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B3A20-675B-7740-BAC1-6C236D46A833}"/>
              </a:ext>
            </a:extLst>
          </p:cNvPr>
          <p:cNvSpPr txBox="1"/>
          <p:nvPr/>
        </p:nvSpPr>
        <p:spPr>
          <a:xfrm>
            <a:off x="6415373" y="3236259"/>
            <a:ext cx="490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32FF"/>
                </a:solidFill>
              </a:rPr>
              <a:t>SC STEM HUB</a:t>
            </a:r>
          </a:p>
        </p:txBody>
      </p:sp>
    </p:spTree>
    <p:extLst>
      <p:ext uri="{BB962C8B-B14F-4D97-AF65-F5344CB8AC3E}">
        <p14:creationId xmlns:p14="http://schemas.microsoft.com/office/powerpoint/2010/main" val="233425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B32AE-5647-E64C-89D5-520A385B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93332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47F28-6E2C-804F-AF45-6166041C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2" y="5916707"/>
            <a:ext cx="11518536" cy="69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85F51-54FC-8148-BDCE-009198DF24BF}"/>
              </a:ext>
            </a:extLst>
          </p:cNvPr>
          <p:cNvSpPr txBox="1"/>
          <p:nvPr/>
        </p:nvSpPr>
        <p:spPr>
          <a:xfrm>
            <a:off x="649444" y="2703833"/>
            <a:ext cx="10730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What it this?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79120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B32AE-5647-E64C-89D5-520A385B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93332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47F28-6E2C-804F-AF45-6166041C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2" y="5916707"/>
            <a:ext cx="11518536" cy="69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85F51-54FC-8148-BDCE-009198DF24BF}"/>
              </a:ext>
            </a:extLst>
          </p:cNvPr>
          <p:cNvSpPr txBox="1"/>
          <p:nvPr/>
        </p:nvSpPr>
        <p:spPr>
          <a:xfrm>
            <a:off x="649444" y="2703833"/>
            <a:ext cx="10730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It is not just another project..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It is a movement for STEM education ....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9696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395048-7415-534B-A06A-F75CD7A0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77337"/>
            <a:ext cx="11479623" cy="1384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D1564-A595-CE48-B275-7F216828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3" y="5994916"/>
            <a:ext cx="11518536" cy="694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5977BA-E7A8-9D4D-B76E-C877D27E3646}"/>
              </a:ext>
            </a:extLst>
          </p:cNvPr>
          <p:cNvSpPr txBox="1"/>
          <p:nvPr/>
        </p:nvSpPr>
        <p:spPr>
          <a:xfrm>
            <a:off x="197548" y="5009322"/>
            <a:ext cx="11634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F00"/>
                </a:solidFill>
              </a:rPr>
              <a:t>A home-grown genomics education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B511CE-9F3B-8142-9289-B1215F19B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55" y="1751646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7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06F18B-1193-9841-BA3F-6E6A0DB5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72" y="1648595"/>
            <a:ext cx="5661725" cy="380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2F26B-6929-674D-83A6-47BE8BC8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76" y="177337"/>
            <a:ext cx="11479623" cy="1384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38C13-2815-3A4A-B969-54C7A4C0F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3" y="5994916"/>
            <a:ext cx="11518536" cy="694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6B20B0-D5A0-0946-A789-B5A4C40D3087}"/>
              </a:ext>
            </a:extLst>
          </p:cNvPr>
          <p:cNvSpPr txBox="1"/>
          <p:nvPr/>
        </p:nvSpPr>
        <p:spPr>
          <a:xfrm>
            <a:off x="197548" y="5231408"/>
            <a:ext cx="1163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F00"/>
                </a:solidFill>
              </a:rPr>
              <a:t>A STEM education opportunity for </a:t>
            </a:r>
            <a:r>
              <a:rPr lang="en-US" sz="4000" b="1" i="1" dirty="0">
                <a:solidFill>
                  <a:srgbClr val="FF0000"/>
                </a:solidFill>
              </a:rPr>
              <a:t>all</a:t>
            </a:r>
            <a:r>
              <a:rPr lang="en-US" sz="4000" b="1" dirty="0">
                <a:solidFill>
                  <a:srgbClr val="008F00"/>
                </a:solidFill>
              </a:rPr>
              <a:t> Iowa students</a:t>
            </a:r>
          </a:p>
        </p:txBody>
      </p:sp>
    </p:spTree>
    <p:extLst>
      <p:ext uri="{BB962C8B-B14F-4D97-AF65-F5344CB8AC3E}">
        <p14:creationId xmlns:p14="http://schemas.microsoft.com/office/powerpoint/2010/main" val="262819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B32AE-5647-E64C-89D5-520A385B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93332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47F28-6E2C-804F-AF45-6166041C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2" y="5916707"/>
            <a:ext cx="11518536" cy="69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85F51-54FC-8148-BDCE-009198DF24BF}"/>
              </a:ext>
            </a:extLst>
          </p:cNvPr>
          <p:cNvSpPr txBox="1"/>
          <p:nvPr/>
        </p:nvSpPr>
        <p:spPr>
          <a:xfrm>
            <a:off x="649444" y="2703833"/>
            <a:ext cx="10730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Rationale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88630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E341C4-E597-814D-895E-3ED02AEE74BA}"/>
              </a:ext>
            </a:extLst>
          </p:cNvPr>
          <p:cNvGrpSpPr/>
          <p:nvPr/>
        </p:nvGrpSpPr>
        <p:grpSpPr>
          <a:xfrm>
            <a:off x="0" y="0"/>
            <a:ext cx="12218445" cy="6902817"/>
            <a:chOff x="0" y="0"/>
            <a:chExt cx="12218445" cy="69028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36496"/>
              <a:ext cx="12218445" cy="4166321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18445" cy="417195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22117"/>
            <a:ext cx="6491993" cy="971992"/>
          </a:xfrm>
          <a:gradFill flip="none" rotWithShape="1">
            <a:gsLst>
              <a:gs pos="0">
                <a:schemeClr val="tx1"/>
              </a:gs>
              <a:gs pos="42000">
                <a:schemeClr val="accent1">
                  <a:shade val="67500"/>
                  <a:satMod val="115000"/>
                </a:schemeClr>
              </a:gs>
              <a:gs pos="97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6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600" b="1" dirty="0">
                <a:solidFill>
                  <a:srgbClr val="FFFF00"/>
                </a:solidFill>
                <a:latin typeface="+mn-lt"/>
              </a:rPr>
              <a:t>G</a:t>
            </a:r>
            <a:r>
              <a:rPr lang="en-US" sz="6600" b="1" dirty="0">
                <a:solidFill>
                  <a:schemeClr val="bg1"/>
                </a:solidFill>
                <a:latin typeface="+mn-lt"/>
              </a:rPr>
              <a:t>ame </a:t>
            </a:r>
            <a:r>
              <a:rPr lang="en-US" sz="6600" b="1" dirty="0">
                <a:solidFill>
                  <a:schemeClr val="accent2"/>
                </a:solidFill>
                <a:latin typeface="+mn-lt"/>
              </a:rPr>
              <a:t>C</a:t>
            </a:r>
            <a:r>
              <a:rPr lang="en-US" sz="6600" b="1" dirty="0">
                <a:solidFill>
                  <a:schemeClr val="bg1"/>
                </a:solidFill>
                <a:latin typeface="+mn-lt"/>
              </a:rPr>
              <a:t>hanger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2360"/>
            <a:ext cx="6491993" cy="432975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2000">
                <a:schemeClr val="accent1">
                  <a:shade val="67500"/>
                  <a:satMod val="115000"/>
                </a:schemeClr>
              </a:gs>
              <a:gs pos="97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6F7C968-A070-AF40-9403-05B3CE9C1E7D}"/>
              </a:ext>
            </a:extLst>
          </p:cNvPr>
          <p:cNvSpPr txBox="1">
            <a:spLocks/>
          </p:cNvSpPr>
          <p:nvPr/>
        </p:nvSpPr>
        <p:spPr>
          <a:xfrm>
            <a:off x="1107911" y="153269"/>
            <a:ext cx="3141360" cy="12858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Project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400669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7020" y="1535555"/>
            <a:ext cx="10515600" cy="11772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Challenges for Healthcare Industry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587631"/>
            <a:ext cx="10515600" cy="3104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 Shortage of qualified workforce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 Lack of trained educators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432FF"/>
                </a:solidFill>
              </a:rPr>
              <a:t> Diminishing student interest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F379B-1DDD-324E-8140-4BC77370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76" y="193332"/>
            <a:ext cx="11479623" cy="138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6ACD5-69AE-484C-8A42-84FE0834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2" y="5916707"/>
            <a:ext cx="11518536" cy="6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B32AE-5647-E64C-89D5-520A385B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6" y="193332"/>
            <a:ext cx="11479623" cy="13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47F28-6E2C-804F-AF45-6166041C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2" y="5916707"/>
            <a:ext cx="11518536" cy="69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85F51-54FC-8148-BDCE-009198DF24BF}"/>
              </a:ext>
            </a:extLst>
          </p:cNvPr>
          <p:cNvSpPr txBox="1"/>
          <p:nvPr/>
        </p:nvSpPr>
        <p:spPr>
          <a:xfrm>
            <a:off x="649444" y="2703833"/>
            <a:ext cx="10730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It is not just another project..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It is a movement for STEM education ....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9380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444</Words>
  <Application>Microsoft Macintosh PowerPoint</Application>
  <PresentationFormat>Widescreen</PresentationFormat>
  <Paragraphs>72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Game Changer</vt:lpstr>
      <vt:lpstr>Challenges for Healthcare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CE Course</vt:lpstr>
      <vt:lpstr>PowerPoint Presentation</vt:lpstr>
      <vt:lpstr>PowerPoint Presentation</vt:lpstr>
      <vt:lpstr>PowerPoint Presentation</vt:lpstr>
      <vt:lpstr>Advantages of our Genomics Education Kit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Pramod Mahajan</dc:creator>
  <cp:lastModifiedBy>Kaylyn Maher</cp:lastModifiedBy>
  <cp:revision>32</cp:revision>
  <dcterms:created xsi:type="dcterms:W3CDTF">2020-12-16T21:22:44Z</dcterms:created>
  <dcterms:modified xsi:type="dcterms:W3CDTF">2020-12-18T20:56:38Z</dcterms:modified>
</cp:coreProperties>
</file>